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6" r:id="rId3"/>
    <p:sldId id="267" r:id="rId4"/>
    <p:sldId id="258" r:id="rId5"/>
    <p:sldId id="259" r:id="rId6"/>
    <p:sldId id="260" r:id="rId7"/>
    <p:sldId id="272" r:id="rId8"/>
    <p:sldId id="269" r:id="rId9"/>
    <p:sldId id="270" r:id="rId10"/>
    <p:sldId id="271" r:id="rId11"/>
    <p:sldId id="273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4369" autoAdjust="0"/>
  </p:normalViewPr>
  <p:slideViewPr>
    <p:cSldViewPr snapToGrid="0">
      <p:cViewPr>
        <p:scale>
          <a:sx n="68" d="100"/>
          <a:sy n="68" d="100"/>
        </p:scale>
        <p:origin x="-822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30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32F1C4-CE23-4B17-8F24-BE6AC62B5DD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151AD3-56D0-4892-9CC3-0245E0F61F03}">
      <dgm:prSet phldrT="[Text]"/>
      <dgm:spPr/>
      <dgm:t>
        <a:bodyPr/>
        <a:lstStyle/>
        <a:p>
          <a:pPr algn="l" defTabSz="914400">
            <a:buNone/>
          </a:pPr>
          <a:r>
            <a:rPr lang="cs-CZ" sz="1800" b="1" i="0" u="sng" noProof="0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PROJEVY OTRAVY</a:t>
          </a:r>
          <a:endParaRPr lang="cs-CZ" sz="1800" b="1" i="0" u="sng" noProof="0" dirty="0">
            <a:solidFill>
              <a:srgbClr val="FF0000"/>
            </a:solidFill>
            <a:latin typeface="Arial"/>
            <a:ea typeface="+mn-ea"/>
            <a:cs typeface="+mn-cs"/>
          </a:endParaRPr>
        </a:p>
      </dgm:t>
    </dgm:pt>
    <dgm:pt modelId="{251E6184-4BAA-4DDB-A10B-FABA4B4EC6AC}" type="parTrans" cxnId="{B3DE65D2-24BB-4268-AA0A-53ADA4D0C0D3}">
      <dgm:prSet/>
      <dgm:spPr/>
      <dgm:t>
        <a:bodyPr/>
        <a:lstStyle/>
        <a:p>
          <a:endParaRPr lang="en-US"/>
        </a:p>
      </dgm:t>
    </dgm:pt>
    <dgm:pt modelId="{8D6B5241-E3C8-447A-AED6-C9C8EC5B134E}" type="sibTrans" cxnId="{B3DE65D2-24BB-4268-AA0A-53ADA4D0C0D3}">
      <dgm:prSet/>
      <dgm:spPr/>
      <dgm:t>
        <a:bodyPr/>
        <a:lstStyle/>
        <a:p>
          <a:endParaRPr lang="en-US"/>
        </a:p>
      </dgm:t>
    </dgm:pt>
    <dgm:pt modelId="{C8B9AACC-6090-4E93-B112-FEF419B2C8C0}">
      <dgm:prSet phldrT="[Text]"/>
      <dgm:spPr/>
      <dgm:t>
        <a:bodyPr/>
        <a:lstStyle/>
        <a:p>
          <a:pPr algn="ctr" defTabSz="914400">
            <a:buNone/>
          </a:pPr>
          <a:r>
            <a:rPr lang="cs-CZ" sz="1800" b="1" i="0" u="sng" noProof="0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VLIV  DRUHÉ LÁTKY – POŽITÍ ALKOHOLU S:</a:t>
          </a:r>
          <a:endParaRPr lang="cs-CZ" sz="1800" b="1" i="0" u="sng" noProof="0" dirty="0">
            <a:solidFill>
              <a:srgbClr val="FF0000"/>
            </a:solidFill>
            <a:latin typeface="Arial"/>
            <a:ea typeface="+mn-ea"/>
            <a:cs typeface="+mn-cs"/>
          </a:endParaRPr>
        </a:p>
      </dgm:t>
    </dgm:pt>
    <dgm:pt modelId="{A7E617ED-9935-4663-8F3F-C5929E3D596D}" type="parTrans" cxnId="{0839064A-C0A4-4793-98C9-AD59CECDA429}">
      <dgm:prSet/>
      <dgm:spPr/>
      <dgm:t>
        <a:bodyPr/>
        <a:lstStyle/>
        <a:p>
          <a:endParaRPr lang="en-US"/>
        </a:p>
      </dgm:t>
    </dgm:pt>
    <dgm:pt modelId="{189DEA9E-C25E-4034-8501-E0959F0E50DA}" type="sibTrans" cxnId="{0839064A-C0A4-4793-98C9-AD59CECDA429}">
      <dgm:prSet/>
      <dgm:spPr/>
      <dgm:t>
        <a:bodyPr/>
        <a:lstStyle/>
        <a:p>
          <a:endParaRPr lang="en-US"/>
        </a:p>
      </dgm:t>
    </dgm:pt>
    <dgm:pt modelId="{DD879645-BB58-407B-A47E-D1FA7C57DE19}">
      <dgm:prSet phldrT="[Text]"/>
      <dgm:spPr/>
      <dgm:t>
        <a:bodyPr/>
        <a:lstStyle/>
        <a:p>
          <a:pPr algn="l" defTabSz="914400">
            <a:buNone/>
          </a:pPr>
          <a:r>
            <a:rPr lang="cs-CZ" sz="1800" b="1" i="0" noProof="0" dirty="0" smtClean="0">
              <a:latin typeface="Arial"/>
              <a:ea typeface="+mn-ea"/>
              <a:cs typeface="+mn-cs"/>
            </a:rPr>
            <a:t>Projevy začínají alkoholovým opojením, bolestí břicha, otupením smyslů, malátností, zvracením až ztrátou vědomí.</a:t>
          </a:r>
          <a:endParaRPr lang="cs-CZ" sz="1800" b="1" i="0" noProof="0" dirty="0">
            <a:latin typeface="Arial"/>
            <a:ea typeface="+mn-ea"/>
            <a:cs typeface="+mn-cs"/>
          </a:endParaRPr>
        </a:p>
      </dgm:t>
    </dgm:pt>
    <dgm:pt modelId="{DF9B7292-02E2-428F-9384-E2F91AD9145A}" type="parTrans" cxnId="{E0E559EE-F745-4296-9764-8F9C3499296E}">
      <dgm:prSet/>
      <dgm:spPr/>
      <dgm:t>
        <a:bodyPr/>
        <a:lstStyle/>
        <a:p>
          <a:endParaRPr lang="en-US"/>
        </a:p>
      </dgm:t>
    </dgm:pt>
    <dgm:pt modelId="{888118AD-0CFE-47C8-B0CF-5D705BEE4271}" type="sibTrans" cxnId="{E0E559EE-F745-4296-9764-8F9C3499296E}">
      <dgm:prSet/>
      <dgm:spPr/>
      <dgm:t>
        <a:bodyPr/>
        <a:lstStyle/>
        <a:p>
          <a:endParaRPr lang="en-US"/>
        </a:p>
      </dgm:t>
    </dgm:pt>
    <dgm:pt modelId="{C923180A-1F5E-4EDF-B1B4-BF296491DA39}">
      <dgm:prSet phldrT="[Text]"/>
      <dgm:spPr/>
      <dgm:t>
        <a:bodyPr/>
        <a:lstStyle/>
        <a:p>
          <a:pPr algn="l" defTabSz="914400">
            <a:buNone/>
          </a:pPr>
          <a:r>
            <a:rPr lang="cs-CZ" sz="1800" b="1" i="0" noProof="0" dirty="0" smtClean="0">
              <a:latin typeface="Arial"/>
              <a:ea typeface="+mn-ea"/>
              <a:cs typeface="+mn-cs"/>
            </a:rPr>
            <a:t>Antibiotiky –       způsobují cirhózu jater.</a:t>
          </a:r>
          <a:endParaRPr lang="cs-CZ" sz="1800" b="1" i="0" noProof="0" dirty="0">
            <a:latin typeface="Arial"/>
            <a:ea typeface="+mn-ea"/>
            <a:cs typeface="+mn-cs"/>
          </a:endParaRPr>
        </a:p>
      </dgm:t>
    </dgm:pt>
    <dgm:pt modelId="{64CF54F0-ABE1-4118-8E0E-503764491476}" type="parTrans" cxnId="{BCE5DB3A-467D-498D-996F-34F511A90A5C}">
      <dgm:prSet/>
      <dgm:spPr/>
      <dgm:t>
        <a:bodyPr/>
        <a:lstStyle/>
        <a:p>
          <a:endParaRPr lang="en-US"/>
        </a:p>
      </dgm:t>
    </dgm:pt>
    <dgm:pt modelId="{EAFD4255-150B-483D-854A-FCFF3E1C3818}" type="sibTrans" cxnId="{BCE5DB3A-467D-498D-996F-34F511A90A5C}">
      <dgm:prSet/>
      <dgm:spPr/>
      <dgm:t>
        <a:bodyPr/>
        <a:lstStyle/>
        <a:p>
          <a:endParaRPr lang="en-US"/>
        </a:p>
      </dgm:t>
    </dgm:pt>
    <dgm:pt modelId="{657F21DE-108D-4063-BDC2-D25579B3FFBA}">
      <dgm:prSet phldrT="[Text]"/>
      <dgm:spPr/>
      <dgm:t>
        <a:bodyPr/>
        <a:lstStyle/>
        <a:p>
          <a:pPr algn="l" defTabSz="914400">
            <a:buNone/>
          </a:pPr>
          <a:r>
            <a:rPr lang="cs-CZ" sz="1800" b="1" i="0" noProof="0" dirty="0" smtClean="0">
              <a:latin typeface="Arial"/>
              <a:ea typeface="+mn-ea"/>
              <a:cs typeface="+mn-cs"/>
            </a:rPr>
            <a:t>Antidepresivy –             po vystřízlivění zhoršuje depresi.</a:t>
          </a:r>
          <a:endParaRPr lang="cs-CZ" sz="1800" b="1" i="0" noProof="0" dirty="0">
            <a:latin typeface="Arial"/>
            <a:ea typeface="+mn-ea"/>
            <a:cs typeface="+mn-cs"/>
          </a:endParaRPr>
        </a:p>
      </dgm:t>
    </dgm:pt>
    <dgm:pt modelId="{2F1A2A10-66CB-4E97-BC24-539366FB7003}" type="parTrans" cxnId="{030BB7C1-B232-4E83-A5CD-8C169EA144C8}">
      <dgm:prSet/>
      <dgm:spPr/>
      <dgm:t>
        <a:bodyPr/>
        <a:lstStyle/>
        <a:p>
          <a:endParaRPr lang="cs-CZ"/>
        </a:p>
      </dgm:t>
    </dgm:pt>
    <dgm:pt modelId="{87199B3F-8E42-4AB1-A1E3-BAB1089028B2}" type="sibTrans" cxnId="{030BB7C1-B232-4E83-A5CD-8C169EA144C8}">
      <dgm:prSet/>
      <dgm:spPr/>
      <dgm:t>
        <a:bodyPr/>
        <a:lstStyle/>
        <a:p>
          <a:endParaRPr lang="cs-CZ"/>
        </a:p>
      </dgm:t>
    </dgm:pt>
    <dgm:pt modelId="{159424E2-3974-49FA-8A4C-8A18711F3D6F}">
      <dgm:prSet phldrT="[Text]"/>
      <dgm:spPr/>
      <dgm:t>
        <a:bodyPr/>
        <a:lstStyle/>
        <a:p>
          <a:pPr algn="l" defTabSz="914400">
            <a:buNone/>
          </a:pPr>
          <a:r>
            <a:rPr lang="cs-CZ" sz="1800" b="1" i="0" noProof="0" dirty="0" smtClean="0">
              <a:latin typeface="Arial"/>
              <a:ea typeface="+mn-ea"/>
              <a:cs typeface="+mn-cs"/>
            </a:rPr>
            <a:t>Paralenem či </a:t>
          </a:r>
          <a:r>
            <a:rPr lang="cs-CZ" sz="1800" b="1" i="0" noProof="0" dirty="0" err="1" smtClean="0">
              <a:latin typeface="Arial"/>
              <a:ea typeface="+mn-ea"/>
              <a:cs typeface="+mn-cs"/>
            </a:rPr>
            <a:t>panadolem</a:t>
          </a:r>
          <a:r>
            <a:rPr lang="cs-CZ" sz="1800" b="1" i="0" noProof="0" dirty="0" smtClean="0">
              <a:latin typeface="Arial"/>
              <a:ea typeface="+mn-ea"/>
              <a:cs typeface="+mn-cs"/>
            </a:rPr>
            <a:t>- poškozuje játra.</a:t>
          </a:r>
          <a:endParaRPr lang="cs-CZ" sz="1800" b="1" i="0" noProof="0" dirty="0">
            <a:latin typeface="Arial"/>
            <a:ea typeface="+mn-ea"/>
            <a:cs typeface="+mn-cs"/>
          </a:endParaRPr>
        </a:p>
      </dgm:t>
    </dgm:pt>
    <dgm:pt modelId="{0DDA4EF7-3096-432A-B583-F9CE97C89CBC}" type="parTrans" cxnId="{1DC4BBE6-C2AE-497B-8E84-D1D48DF7B661}">
      <dgm:prSet/>
      <dgm:spPr/>
      <dgm:t>
        <a:bodyPr/>
        <a:lstStyle/>
        <a:p>
          <a:endParaRPr lang="cs-CZ"/>
        </a:p>
      </dgm:t>
    </dgm:pt>
    <dgm:pt modelId="{1A684558-FEAC-4DD3-B61D-E9526F840993}" type="sibTrans" cxnId="{1DC4BBE6-C2AE-497B-8E84-D1D48DF7B661}">
      <dgm:prSet/>
      <dgm:spPr/>
      <dgm:t>
        <a:bodyPr/>
        <a:lstStyle/>
        <a:p>
          <a:endParaRPr lang="cs-CZ"/>
        </a:p>
      </dgm:t>
    </dgm:pt>
    <dgm:pt modelId="{D87BED67-81A6-4D17-8D17-E76427E1E33B}" type="pres">
      <dgm:prSet presAssocID="{C032F1C4-CE23-4B17-8F24-BE6AC62B5D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4AE95A-9591-421D-A73D-8C752F096023}" type="pres">
      <dgm:prSet presAssocID="{75151AD3-56D0-4892-9CC3-0245E0F61F03}" presName="composite" presStyleCnt="0"/>
      <dgm:spPr/>
      <dgm:t>
        <a:bodyPr/>
        <a:lstStyle/>
        <a:p>
          <a:endParaRPr lang="en-US"/>
        </a:p>
      </dgm:t>
    </dgm:pt>
    <dgm:pt modelId="{BD651282-0938-422C-9E95-11E748D01F8C}" type="pres">
      <dgm:prSet presAssocID="{75151AD3-56D0-4892-9CC3-0245E0F61F0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1B566-F93C-4932-9C27-2AC260B106B4}" type="pres">
      <dgm:prSet presAssocID="{75151AD3-56D0-4892-9CC3-0245E0F61F03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3729D6-F3DB-48E7-93F1-D6F50BEF5888}" type="pres">
      <dgm:prSet presAssocID="{8D6B5241-E3C8-447A-AED6-C9C8EC5B134E}" presName="space" presStyleCnt="0"/>
      <dgm:spPr/>
      <dgm:t>
        <a:bodyPr/>
        <a:lstStyle/>
        <a:p>
          <a:endParaRPr lang="en-US"/>
        </a:p>
      </dgm:t>
    </dgm:pt>
    <dgm:pt modelId="{72AAB9C0-3B52-40E5-B9E7-00904F9DBA3A}" type="pres">
      <dgm:prSet presAssocID="{C8B9AACC-6090-4E93-B112-FEF419B2C8C0}" presName="composite" presStyleCnt="0"/>
      <dgm:spPr/>
      <dgm:t>
        <a:bodyPr/>
        <a:lstStyle/>
        <a:p>
          <a:endParaRPr lang="en-US"/>
        </a:p>
      </dgm:t>
    </dgm:pt>
    <dgm:pt modelId="{7C161E6A-A933-4F26-AC69-DB5355D2DFE6}" type="pres">
      <dgm:prSet presAssocID="{C8B9AACC-6090-4E93-B112-FEF419B2C8C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D68AB-B350-4D5C-AB6A-ABC40C2D8986}" type="pres">
      <dgm:prSet presAssocID="{C8B9AACC-6090-4E93-B112-FEF419B2C8C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E559EE-F745-4296-9764-8F9C3499296E}" srcId="{75151AD3-56D0-4892-9CC3-0245E0F61F03}" destId="{DD879645-BB58-407B-A47E-D1FA7C57DE19}" srcOrd="0" destOrd="0" parTransId="{DF9B7292-02E2-428F-9384-E2F91AD9145A}" sibTransId="{888118AD-0CFE-47C8-B0CF-5D705BEE4271}"/>
    <dgm:cxn modelId="{4F8C6138-289F-4844-9D6B-F8511B13ED2F}" type="presOf" srcId="{75151AD3-56D0-4892-9CC3-0245E0F61F03}" destId="{BD651282-0938-422C-9E95-11E748D01F8C}" srcOrd="0" destOrd="0" presId="urn:microsoft.com/office/officeart/2005/8/layout/hList1"/>
    <dgm:cxn modelId="{0839064A-C0A4-4793-98C9-AD59CECDA429}" srcId="{C032F1C4-CE23-4B17-8F24-BE6AC62B5DD2}" destId="{C8B9AACC-6090-4E93-B112-FEF419B2C8C0}" srcOrd="1" destOrd="0" parTransId="{A7E617ED-9935-4663-8F3F-C5929E3D596D}" sibTransId="{189DEA9E-C25E-4034-8501-E0959F0E50DA}"/>
    <dgm:cxn modelId="{DB6C073C-8D0D-468E-A740-B7FD6B4B106D}" type="presOf" srcId="{C8B9AACC-6090-4E93-B112-FEF419B2C8C0}" destId="{7C161E6A-A933-4F26-AC69-DB5355D2DFE6}" srcOrd="0" destOrd="0" presId="urn:microsoft.com/office/officeart/2005/8/layout/hList1"/>
    <dgm:cxn modelId="{E8D81469-988D-45B3-B9EA-2D2573365D3C}" type="presOf" srcId="{DD879645-BB58-407B-A47E-D1FA7C57DE19}" destId="{9B31B566-F93C-4932-9C27-2AC260B106B4}" srcOrd="0" destOrd="0" presId="urn:microsoft.com/office/officeart/2005/8/layout/hList1"/>
    <dgm:cxn modelId="{030BB7C1-B232-4E83-A5CD-8C169EA144C8}" srcId="{C8B9AACC-6090-4E93-B112-FEF419B2C8C0}" destId="{657F21DE-108D-4063-BDC2-D25579B3FFBA}" srcOrd="1" destOrd="0" parTransId="{2F1A2A10-66CB-4E97-BC24-539366FB7003}" sibTransId="{87199B3F-8E42-4AB1-A1E3-BAB1089028B2}"/>
    <dgm:cxn modelId="{BCE5DB3A-467D-498D-996F-34F511A90A5C}" srcId="{C8B9AACC-6090-4E93-B112-FEF419B2C8C0}" destId="{C923180A-1F5E-4EDF-B1B4-BF296491DA39}" srcOrd="0" destOrd="0" parTransId="{64CF54F0-ABE1-4118-8E0E-503764491476}" sibTransId="{EAFD4255-150B-483D-854A-FCFF3E1C3818}"/>
    <dgm:cxn modelId="{1DC4BBE6-C2AE-497B-8E84-D1D48DF7B661}" srcId="{C8B9AACC-6090-4E93-B112-FEF419B2C8C0}" destId="{159424E2-3974-49FA-8A4C-8A18711F3D6F}" srcOrd="2" destOrd="0" parTransId="{0DDA4EF7-3096-432A-B583-F9CE97C89CBC}" sibTransId="{1A684558-FEAC-4DD3-B61D-E9526F840993}"/>
    <dgm:cxn modelId="{B3DE65D2-24BB-4268-AA0A-53ADA4D0C0D3}" srcId="{C032F1C4-CE23-4B17-8F24-BE6AC62B5DD2}" destId="{75151AD3-56D0-4892-9CC3-0245E0F61F03}" srcOrd="0" destOrd="0" parTransId="{251E6184-4BAA-4DDB-A10B-FABA4B4EC6AC}" sibTransId="{8D6B5241-E3C8-447A-AED6-C9C8EC5B134E}"/>
    <dgm:cxn modelId="{C55140F9-8FB7-4843-9C39-528F8955E8FA}" type="presOf" srcId="{C032F1C4-CE23-4B17-8F24-BE6AC62B5DD2}" destId="{D87BED67-81A6-4D17-8D17-E76427E1E33B}" srcOrd="0" destOrd="0" presId="urn:microsoft.com/office/officeart/2005/8/layout/hList1"/>
    <dgm:cxn modelId="{D1E33C36-9CBE-44A5-9F43-E8393711DD5A}" type="presOf" srcId="{159424E2-3974-49FA-8A4C-8A18711F3D6F}" destId="{571D68AB-B350-4D5C-AB6A-ABC40C2D8986}" srcOrd="0" destOrd="2" presId="urn:microsoft.com/office/officeart/2005/8/layout/hList1"/>
    <dgm:cxn modelId="{F6E36D6A-C45E-4662-8C93-7FF853A51F0A}" type="presOf" srcId="{657F21DE-108D-4063-BDC2-D25579B3FFBA}" destId="{571D68AB-B350-4D5C-AB6A-ABC40C2D8986}" srcOrd="0" destOrd="1" presId="urn:microsoft.com/office/officeart/2005/8/layout/hList1"/>
    <dgm:cxn modelId="{0647B5F4-FEE2-41D2-9E58-740358B717DF}" type="presOf" srcId="{C923180A-1F5E-4EDF-B1B4-BF296491DA39}" destId="{571D68AB-B350-4D5C-AB6A-ABC40C2D8986}" srcOrd="0" destOrd="0" presId="urn:microsoft.com/office/officeart/2005/8/layout/hList1"/>
    <dgm:cxn modelId="{5E7078FF-97A7-4EB6-B52A-ACD4A31A25A0}" type="presParOf" srcId="{D87BED67-81A6-4D17-8D17-E76427E1E33B}" destId="{3B4AE95A-9591-421D-A73D-8C752F096023}" srcOrd="0" destOrd="0" presId="urn:microsoft.com/office/officeart/2005/8/layout/hList1"/>
    <dgm:cxn modelId="{9F59A703-76C9-443D-A26E-FAEED66106A5}" type="presParOf" srcId="{3B4AE95A-9591-421D-A73D-8C752F096023}" destId="{BD651282-0938-422C-9E95-11E748D01F8C}" srcOrd="0" destOrd="0" presId="urn:microsoft.com/office/officeart/2005/8/layout/hList1"/>
    <dgm:cxn modelId="{1F3959CC-D909-404B-BBEF-6A5BFF78C7A3}" type="presParOf" srcId="{3B4AE95A-9591-421D-A73D-8C752F096023}" destId="{9B31B566-F93C-4932-9C27-2AC260B106B4}" srcOrd="1" destOrd="0" presId="urn:microsoft.com/office/officeart/2005/8/layout/hList1"/>
    <dgm:cxn modelId="{DB58917B-E84A-474C-82AB-B3C34E669197}" type="presParOf" srcId="{D87BED67-81A6-4D17-8D17-E76427E1E33B}" destId="{B63729D6-F3DB-48E7-93F1-D6F50BEF5888}" srcOrd="1" destOrd="0" presId="urn:microsoft.com/office/officeart/2005/8/layout/hList1"/>
    <dgm:cxn modelId="{A180CD1F-411F-4C0C-8DD7-40A6C2B37183}" type="presParOf" srcId="{D87BED67-81A6-4D17-8D17-E76427E1E33B}" destId="{72AAB9C0-3B52-40E5-B9E7-00904F9DBA3A}" srcOrd="2" destOrd="0" presId="urn:microsoft.com/office/officeart/2005/8/layout/hList1"/>
    <dgm:cxn modelId="{37054B85-70F2-4FD3-8C28-C42E1266C8F8}" type="presParOf" srcId="{72AAB9C0-3B52-40E5-B9E7-00904F9DBA3A}" destId="{7C161E6A-A933-4F26-AC69-DB5355D2DFE6}" srcOrd="0" destOrd="0" presId="urn:microsoft.com/office/officeart/2005/8/layout/hList1"/>
    <dgm:cxn modelId="{FE7042FB-E3F8-4E9F-935A-070A1DB699A6}" type="presParOf" srcId="{72AAB9C0-3B52-40E5-B9E7-00904F9DBA3A}" destId="{571D68AB-B350-4D5C-AB6A-ABC40C2D898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51282-0938-422C-9E95-11E748D01F8C}">
      <dsp:nvSpPr>
        <dsp:cNvPr id="0" name=""/>
        <dsp:cNvSpPr/>
      </dsp:nvSpPr>
      <dsp:spPr>
        <a:xfrm>
          <a:off x="49" y="257724"/>
          <a:ext cx="4700141" cy="949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1" i="0" u="sng" kern="1200" noProof="0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PROJEVY OTRAVY</a:t>
          </a:r>
          <a:endParaRPr lang="cs-CZ" sz="2700" b="1" i="0" u="sng" kern="1200" noProof="0" dirty="0">
            <a:solidFill>
              <a:srgbClr val="FF0000"/>
            </a:solidFill>
            <a:latin typeface="Arial"/>
            <a:ea typeface="+mn-ea"/>
            <a:cs typeface="+mn-cs"/>
          </a:endParaRPr>
        </a:p>
      </dsp:txBody>
      <dsp:txXfrm>
        <a:off x="49" y="257724"/>
        <a:ext cx="4700141" cy="949858"/>
      </dsp:txXfrm>
    </dsp:sp>
    <dsp:sp modelId="{9B31B566-F93C-4932-9C27-2AC260B106B4}">
      <dsp:nvSpPr>
        <dsp:cNvPr id="0" name=""/>
        <dsp:cNvSpPr/>
      </dsp:nvSpPr>
      <dsp:spPr>
        <a:xfrm>
          <a:off x="49" y="1207582"/>
          <a:ext cx="4700141" cy="29923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700" b="1" i="0" kern="1200" noProof="0" dirty="0" smtClean="0">
              <a:latin typeface="Arial"/>
              <a:ea typeface="+mn-ea"/>
              <a:cs typeface="+mn-cs"/>
            </a:rPr>
            <a:t>Projevy začínají alkoholovým opojením, bolestí břicha, otupením smyslů, malátností, zvracením až ztrátou vědomí.</a:t>
          </a:r>
          <a:endParaRPr lang="cs-CZ" sz="2700" b="1" i="0" kern="1200" noProof="0" dirty="0">
            <a:latin typeface="Arial"/>
            <a:ea typeface="+mn-ea"/>
            <a:cs typeface="+mn-cs"/>
          </a:endParaRPr>
        </a:p>
      </dsp:txBody>
      <dsp:txXfrm>
        <a:off x="49" y="1207582"/>
        <a:ext cx="4700141" cy="2992393"/>
      </dsp:txXfrm>
    </dsp:sp>
    <dsp:sp modelId="{7C161E6A-A933-4F26-AC69-DB5355D2DFE6}">
      <dsp:nvSpPr>
        <dsp:cNvPr id="0" name=""/>
        <dsp:cNvSpPr/>
      </dsp:nvSpPr>
      <dsp:spPr>
        <a:xfrm>
          <a:off x="5358209" y="257724"/>
          <a:ext cx="4700141" cy="9498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1" i="0" u="sng" kern="1200" noProof="0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VLIV  DRUHÉ LÁTKY – POŽITÍ ALKOHOLU S:</a:t>
          </a:r>
          <a:endParaRPr lang="cs-CZ" sz="2700" b="1" i="0" u="sng" kern="1200" noProof="0" dirty="0">
            <a:solidFill>
              <a:srgbClr val="FF0000"/>
            </a:solidFill>
            <a:latin typeface="Arial"/>
            <a:ea typeface="+mn-ea"/>
            <a:cs typeface="+mn-cs"/>
          </a:endParaRPr>
        </a:p>
      </dsp:txBody>
      <dsp:txXfrm>
        <a:off x="5358209" y="257724"/>
        <a:ext cx="4700141" cy="949858"/>
      </dsp:txXfrm>
    </dsp:sp>
    <dsp:sp modelId="{571D68AB-B350-4D5C-AB6A-ABC40C2D8986}">
      <dsp:nvSpPr>
        <dsp:cNvPr id="0" name=""/>
        <dsp:cNvSpPr/>
      </dsp:nvSpPr>
      <dsp:spPr>
        <a:xfrm>
          <a:off x="5358209" y="1207582"/>
          <a:ext cx="4700141" cy="29923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700" b="1" i="0" kern="1200" noProof="0" dirty="0" smtClean="0">
              <a:latin typeface="Arial"/>
              <a:ea typeface="+mn-ea"/>
              <a:cs typeface="+mn-cs"/>
            </a:rPr>
            <a:t>Antibiotiky –       způsobují cirhózu jater.</a:t>
          </a:r>
          <a:endParaRPr lang="cs-CZ" sz="2700" b="1" i="0" kern="1200" noProof="0" dirty="0">
            <a:latin typeface="Arial"/>
            <a:ea typeface="+mn-ea"/>
            <a:cs typeface="+mn-cs"/>
          </a:endParaRPr>
        </a:p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700" b="1" i="0" kern="1200" noProof="0" dirty="0" smtClean="0">
              <a:latin typeface="Arial"/>
              <a:ea typeface="+mn-ea"/>
              <a:cs typeface="+mn-cs"/>
            </a:rPr>
            <a:t>Antidepresivy –             po vystřízlivění zhoršuje depresi.</a:t>
          </a:r>
          <a:endParaRPr lang="cs-CZ" sz="2700" b="1" i="0" kern="1200" noProof="0" dirty="0">
            <a:latin typeface="Arial"/>
            <a:ea typeface="+mn-ea"/>
            <a:cs typeface="+mn-cs"/>
          </a:endParaRPr>
        </a:p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700" b="1" i="0" kern="1200" noProof="0" dirty="0" smtClean="0">
              <a:latin typeface="Arial"/>
              <a:ea typeface="+mn-ea"/>
              <a:cs typeface="+mn-cs"/>
            </a:rPr>
            <a:t>Paralenem či </a:t>
          </a:r>
          <a:r>
            <a:rPr lang="cs-CZ" sz="2700" b="1" i="0" kern="1200" noProof="0" dirty="0" err="1" smtClean="0">
              <a:latin typeface="Arial"/>
              <a:ea typeface="+mn-ea"/>
              <a:cs typeface="+mn-cs"/>
            </a:rPr>
            <a:t>panadolem</a:t>
          </a:r>
          <a:r>
            <a:rPr lang="cs-CZ" sz="2700" b="1" i="0" kern="1200" noProof="0" dirty="0" smtClean="0">
              <a:latin typeface="Arial"/>
              <a:ea typeface="+mn-ea"/>
              <a:cs typeface="+mn-cs"/>
            </a:rPr>
            <a:t>- poškozuje játra.</a:t>
          </a:r>
          <a:endParaRPr lang="cs-CZ" sz="2700" b="1" i="0" kern="1200" noProof="0" dirty="0">
            <a:latin typeface="Arial"/>
            <a:ea typeface="+mn-ea"/>
            <a:cs typeface="+mn-cs"/>
          </a:endParaRPr>
        </a:p>
      </dsp:txBody>
      <dsp:txXfrm>
        <a:off x="5358209" y="1207582"/>
        <a:ext cx="4700141" cy="2992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75077-A074-4E8C-B45E-964494945228}" type="datetimeFigureOut">
              <a:rPr lang="cs-CZ" smtClean="0"/>
              <a:t>26.8.2013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4C80B-8910-445E-8D30-7A590951118B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1254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48A4-4B96-49F4-8C25-4C9D06114B2C}" type="datetimeFigureOut">
              <a:rPr lang="cs-CZ" smtClean="0"/>
              <a:t>26.8.2013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1F1E7-4EFD-4BFF-B438-FCD52FD36B1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356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7211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Shrňte výzkum do</a:t>
            </a:r>
            <a:r>
              <a:rPr lang="en-US" sz="1200" b="0" i="0" baseline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tří až pěti bodů.</a:t>
            </a:r>
          </a:p>
          <a:p>
            <a:pPr marL="0" algn="l" defTabSz="914400">
              <a:buNone/>
            </a:pPr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5D81F1E7-4EFD-4BFF-B438-FCD52FD36B17}" type="slidenum">
              <a:rPr lang="en-US" sz="1200" b="0" i="0">
                <a:latin typeface="Arial"/>
                <a:ea typeface="+mn-ea"/>
                <a:cs typeface="+mn-cs"/>
              </a:rPr>
              <a:t>4</a:t>
            </a:fld>
            <a:endParaRPr lang="en-US" sz="1200" b="0" i="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036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0" y="4572000"/>
            <a:ext cx="12192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0" y="62103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9600" y="4740333"/>
            <a:ext cx="10972800" cy="1263534"/>
          </a:xfrm>
        </p:spPr>
        <p:txBody>
          <a:bodyPr anchor="ctr">
            <a:normAutofit/>
          </a:bodyPr>
          <a:lstStyle>
            <a:lvl1pPr algn="l">
              <a:defRPr sz="58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9600" y="6286500"/>
            <a:ext cx="10972800" cy="45720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pic>
        <p:nvPicPr>
          <p:cNvPr id="9" name="Obrázek  8" descr="Detail zkumavek" title="Science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cs-CZ" smtClean="0"/>
              <a:t>26.8.2013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155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9310254" y="0"/>
            <a:ext cx="28817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8" name="Přímá spojnice 7"/>
          <p:cNvCxnSpPr/>
          <p:nvPr/>
        </p:nvCxnSpPr>
        <p:spPr>
          <a:xfrm flipH="1">
            <a:off x="9310254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486900" y="685800"/>
            <a:ext cx="2324100" cy="5486399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199" y="685800"/>
            <a:ext cx="8105775" cy="548639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cs-CZ" smtClean="0"/>
              <a:t>26.8.2013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264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cs-CZ" smtClean="0"/>
              <a:t>26.8.2013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308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0" y="0"/>
            <a:ext cx="12192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0" y="57531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3153095"/>
            <a:ext cx="10972800" cy="2286000"/>
          </a:xfrm>
        </p:spPr>
        <p:txBody>
          <a:bodyPr anchor="b">
            <a:normAutofit/>
          </a:bodyPr>
          <a:lstStyle>
            <a:lvl1pPr>
              <a:defRPr sz="5800" b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3250" y="5864054"/>
            <a:ext cx="10972800" cy="45004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3724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1714501"/>
            <a:ext cx="4752109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73091" y="1714501"/>
            <a:ext cx="4752109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cs-CZ" smtClean="0"/>
              <a:t>26.8.2013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238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529541"/>
            <a:ext cx="475488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6800" y="2484692"/>
            <a:ext cx="475488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70320" y="1529541"/>
            <a:ext cx="475488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70320" y="2484692"/>
            <a:ext cx="475488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cs-CZ" smtClean="0"/>
              <a:t>26.8.2013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06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cs-CZ" smtClean="0"/>
              <a:t>26.8.2013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59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cs-CZ" smtClean="0"/>
              <a:t>26.8.2013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63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9" name="Přímá spojnice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0519" y="465512"/>
            <a:ext cx="350616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99000" y="465513"/>
            <a:ext cx="7048500" cy="593528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0519" y="3746500"/>
            <a:ext cx="3506162" cy="24257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020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2688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29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9" name="Přímá spojnice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4048" y="466344"/>
            <a:ext cx="350215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4309872" y="0"/>
            <a:ext cx="7882128" cy="6858000"/>
          </a:xfrm>
        </p:spPr>
        <p:txBody>
          <a:bodyPr tIns="7315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4048" y="3749040"/>
            <a:ext cx="3502152" cy="242316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349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ltGray">
          <a:xfrm>
            <a:off x="0" y="0"/>
            <a:ext cx="1219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9" name="Přímá spojnice 8"/>
          <p:cNvCxnSpPr/>
          <p:nvPr/>
        </p:nvCxnSpPr>
        <p:spPr>
          <a:xfrm>
            <a:off x="0" y="13716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1066800" y="127000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714500"/>
            <a:ext cx="100584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9486900" y="6394450"/>
            <a:ext cx="23241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402902D-A5F5-4D7D-AAA7-32469BA0BC4D}" type="datetimeFigureOut">
              <a:rPr lang="cs-CZ" smtClean="0"/>
              <a:pPr/>
              <a:t>26.8.2013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09625" y="6394450"/>
            <a:ext cx="81343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5724" y="6394450"/>
            <a:ext cx="5238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F4C9F40-B079-4B71-A627-7266DFEA7F0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5958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ts val="2200"/>
        </a:spcBef>
        <a:buClr>
          <a:schemeClr val="tx1">
            <a:lumMod val="65000"/>
          </a:schemeClr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ts val="1600"/>
        </a:spcBef>
        <a:buClr>
          <a:schemeClr val="tx1">
            <a:lumMod val="6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ts val="1200"/>
        </a:spcBef>
        <a:buClr>
          <a:schemeClr val="tx1">
            <a:lumMod val="65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ts val="10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17320" indent="-228600" algn="l" defTabSz="914400" rtl="0" eaLnBrk="1" latinLnBrk="0" hangingPunct="1">
        <a:spcBef>
          <a:spcPts val="8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cs-cz/images/results.aspx?qu=jed&amp;ex=2#ai:MM900297113|" TargetMode="External"/><Relationship Id="rId2" Type="http://schemas.openxmlformats.org/officeDocument/2006/relationships/hyperlink" Target="http://upload.wikimedia.org/wikipedia/commons/8/87/Phenol_chemical_structure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pload.wikimedia.org/wikipedia/commons/0/00/Ethanol-3D-vdW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Vod%C3%ADk" TargetMode="External"/><Relationship Id="rId2" Type="http://schemas.openxmlformats.org/officeDocument/2006/relationships/hyperlink" Target="http://cs.wikipedia.org/wiki/Uhl%C3%AD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cs.wikipedia.org/wiki/Kysl%C3%ADk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600" b="1" i="0" dirty="0" smtClean="0">
                <a:solidFill>
                  <a:srgbClr val="FFFF00"/>
                </a:solidFill>
                <a:latin typeface="Arial"/>
                <a:ea typeface="+mj-ea"/>
                <a:cs typeface="+mj-cs"/>
              </a:rPr>
              <a:t>DERIVÁTY UHLOVODÍKŮ</a:t>
            </a:r>
            <a:endParaRPr lang="cs-CZ" sz="3600" b="1" i="0" dirty="0">
              <a:solidFill>
                <a:srgbClr val="FFFF00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3200" b="1" dirty="0" smtClean="0">
                <a:solidFill>
                  <a:schemeClr val="tx1"/>
                </a:solidFill>
              </a:rPr>
              <a:t>ALKOHOLY A FENOLY</a:t>
            </a:r>
            <a:endParaRPr lang="cs-CZ" sz="3200" b="1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356866"/>
              </p:ext>
            </p:extLst>
          </p:nvPr>
        </p:nvGraphicFramePr>
        <p:xfrm>
          <a:off x="161925" y="247650"/>
          <a:ext cx="8820150" cy="661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Snímek" r:id="rId3" imgW="2310264" imgH="1732919" progId="PowerPoint.Slide.12">
                  <p:embed/>
                </p:oleObj>
              </mc:Choice>
              <mc:Fallback>
                <p:oleObj name="Snímek" r:id="rId3" imgW="2310264" imgH="1732919" progId="PowerPoint.Slide.12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247650"/>
                        <a:ext cx="8820150" cy="661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829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dirty="0" smtClean="0">
                <a:latin typeface="Arial"/>
              </a:rPr>
              <a:t>ZDROJE</a:t>
            </a:r>
            <a:endParaRPr lang="cs-CZ" sz="3400" b="0" i="0" dirty="0">
              <a:solidFill>
                <a:schemeClr val="tx1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algn="l" defTabSz="914400">
              <a:spcBef>
                <a:spcPts val="0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cs-CZ" sz="1400" b="0" i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Snímek č. 7:</a:t>
            </a:r>
          </a:p>
          <a:p>
            <a:pPr marL="0" indent="0" algn="l" defTabSz="914400">
              <a:spcBef>
                <a:spcPts val="0"/>
              </a:spcBef>
              <a:buClr>
                <a:schemeClr val="tx1">
                  <a:lumMod val="65000"/>
                </a:schemeClr>
              </a:buClr>
              <a:buNone/>
            </a:pPr>
            <a:r>
              <a:rPr lang="cs-CZ" sz="1400" dirty="0">
                <a:latin typeface="Arial"/>
              </a:rPr>
              <a:t> </a:t>
            </a:r>
            <a:r>
              <a:rPr lang="cs-CZ" sz="1400" dirty="0" smtClean="0">
                <a:latin typeface="Arial"/>
              </a:rPr>
              <a:t>  -  </a:t>
            </a:r>
            <a:r>
              <a:rPr lang="cs-CZ" sz="1400" dirty="0" err="1" smtClean="0">
                <a:latin typeface="Arial"/>
              </a:rPr>
              <a:t>H.Padleckas</a:t>
            </a:r>
            <a:r>
              <a:rPr lang="cs-CZ" sz="1400" dirty="0" smtClean="0">
                <a:latin typeface="Arial"/>
              </a:rPr>
              <a:t>, </a:t>
            </a:r>
            <a:r>
              <a:rPr lang="cs-CZ" sz="1400" dirty="0" err="1" smtClean="0">
                <a:latin typeface="Arial"/>
              </a:rPr>
              <a:t>Wikimedia</a:t>
            </a:r>
            <a:r>
              <a:rPr lang="cs-CZ" sz="1400" dirty="0" smtClean="0">
                <a:latin typeface="Arial"/>
              </a:rPr>
              <a:t> </a:t>
            </a:r>
            <a:r>
              <a:rPr lang="cs-CZ" sz="1400" dirty="0" err="1" smtClean="0">
                <a:latin typeface="Arial"/>
              </a:rPr>
              <a:t>Commons</a:t>
            </a:r>
            <a:r>
              <a:rPr lang="cs-CZ" sz="1400" dirty="0" smtClean="0">
                <a:latin typeface="Arial"/>
              </a:rPr>
              <a:t>, </a:t>
            </a:r>
            <a:r>
              <a:rPr lang="cs-CZ" sz="1400" dirty="0" err="1" smtClean="0">
                <a:latin typeface="Arial"/>
              </a:rPr>
              <a:t>Creative</a:t>
            </a:r>
            <a:r>
              <a:rPr lang="cs-CZ" sz="1400" dirty="0" smtClean="0">
                <a:latin typeface="Arial"/>
              </a:rPr>
              <a:t> </a:t>
            </a:r>
            <a:r>
              <a:rPr lang="cs-CZ" sz="1400" dirty="0" err="1" smtClean="0">
                <a:latin typeface="Arial"/>
              </a:rPr>
              <a:t>Commons</a:t>
            </a:r>
            <a:r>
              <a:rPr lang="cs-CZ" sz="1400" dirty="0" smtClean="0">
                <a:latin typeface="Arial"/>
              </a:rPr>
              <a:t> [15.4.2005]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400" dirty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upload.wikimedia.org/wikipedia/commons/8/87/Phenol_chemical_structure.png</a:t>
            </a:r>
            <a:endParaRPr lang="cs-CZ" sz="1400" dirty="0" smtClean="0"/>
          </a:p>
          <a:p>
            <a:pPr>
              <a:spcBef>
                <a:spcPts val="0"/>
              </a:spcBef>
            </a:pPr>
            <a:r>
              <a:rPr lang="cs-CZ" sz="1400" b="0" i="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Snímek č. 5: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400" dirty="0">
                <a:hlinkClick r:id="rId3"/>
              </a:rPr>
              <a:t>http://office.microsoft.com/cs-cz/images/results.aspx?qu=jed&amp;ex=2#ai:MM900297113</a:t>
            </a:r>
            <a:r>
              <a:rPr lang="cs-CZ" sz="1400" dirty="0" smtClean="0">
                <a:hlinkClick r:id="rId3"/>
              </a:rPr>
              <a:t>|</a:t>
            </a:r>
            <a:endParaRPr lang="cs-CZ" sz="1400" dirty="0" smtClean="0"/>
          </a:p>
          <a:p>
            <a:pPr>
              <a:spcBef>
                <a:spcPts val="0"/>
              </a:spcBef>
            </a:pPr>
            <a:r>
              <a:rPr lang="cs-CZ" sz="1400" dirty="0" smtClean="0"/>
              <a:t>Snímek č. 6: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400" dirty="0"/>
              <a:t> </a:t>
            </a:r>
            <a:r>
              <a:rPr lang="cs-CZ" sz="1400" dirty="0" smtClean="0"/>
              <a:t>   - Benjah-bmm27,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Commons</a:t>
            </a:r>
            <a:r>
              <a:rPr lang="cs-CZ" sz="1400" dirty="0" smtClean="0"/>
              <a:t>, volné dílo, [30.3.2006]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upload.wikimedia.org/wikipedia/commons/0/00/Ethanol-3D-vdW.png</a:t>
            </a:r>
            <a:endParaRPr lang="cs-CZ" sz="1400" dirty="0" smtClean="0"/>
          </a:p>
          <a:p>
            <a:pPr marL="0" indent="0">
              <a:spcBef>
                <a:spcPts val="0"/>
              </a:spcBef>
              <a:buNone/>
            </a:pPr>
            <a:endParaRPr lang="cs-CZ" sz="1400" dirty="0" smtClean="0"/>
          </a:p>
          <a:p>
            <a:pPr marL="0" indent="0">
              <a:spcBef>
                <a:spcPts val="0"/>
              </a:spcBef>
              <a:buNone/>
            </a:pPr>
            <a:endParaRPr lang="cs-CZ" sz="1400" b="0" i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0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DĚLENÍ KYSLÍKATÝCH UHLOVODÍKŮ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200" b="1" dirty="0" smtClean="0"/>
              <a:t>Kyslíkaté uhlovodíky obsahují kromě uhlíku a vodíku ještě atomy kyslíku.</a:t>
            </a:r>
          </a:p>
          <a:p>
            <a:r>
              <a:rPr lang="cs-CZ" sz="2200" b="1" dirty="0" smtClean="0"/>
              <a:t>Obecně se dělí na:</a:t>
            </a:r>
          </a:p>
          <a:p>
            <a:pPr marL="457200" indent="-457200">
              <a:buAutoNum type="arabicParenR"/>
            </a:pPr>
            <a:r>
              <a:rPr lang="cs-CZ" sz="2200" b="1" dirty="0" smtClean="0"/>
              <a:t>ALKOHOLY</a:t>
            </a:r>
          </a:p>
          <a:p>
            <a:pPr marL="457200" indent="-457200">
              <a:buAutoNum type="arabicParenR"/>
            </a:pPr>
            <a:r>
              <a:rPr lang="cs-CZ" sz="2200" b="1" dirty="0" smtClean="0"/>
              <a:t>FENOLY</a:t>
            </a:r>
          </a:p>
          <a:p>
            <a:pPr marL="457200" indent="-457200">
              <a:buAutoNum type="arabicParenR"/>
            </a:pPr>
            <a:r>
              <a:rPr lang="cs-CZ" sz="2200" b="1" dirty="0" smtClean="0"/>
              <a:t>KARBONYLOVÉ SLOUČENINY</a:t>
            </a:r>
          </a:p>
          <a:p>
            <a:pPr marL="457200" indent="-457200">
              <a:buAutoNum type="arabicParenR"/>
            </a:pPr>
            <a:r>
              <a:rPr lang="cs-CZ" sz="2200" b="1" dirty="0" smtClean="0"/>
              <a:t>KARBOXYLOVÉ KYSELINY</a:t>
            </a:r>
            <a:endParaRPr lang="cs-CZ" sz="22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73091" y="1714501"/>
            <a:ext cx="4923266" cy="44577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/>
              <a:t>NÁS ZAJÍMAJÍ TY DERIVÁTY, KTERÉ OBSAHUJÍ CHARAKTERISTICKOU SKUPINU      –OH.</a:t>
            </a:r>
          </a:p>
          <a:p>
            <a:pPr algn="ctr"/>
            <a:r>
              <a:rPr lang="cs-CZ" b="1" dirty="0" smtClean="0"/>
              <a:t>TY DĚLÍME PODLE UHLOVODÍKOVÉHO ZBYTKU BUĎ NA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ALKOHOLY </a:t>
            </a:r>
            <a:r>
              <a:rPr lang="cs-CZ" b="1" dirty="0" smtClean="0"/>
              <a:t>=  SKUPINA ( </a:t>
            </a:r>
            <a:r>
              <a:rPr lang="cs-CZ" b="1" dirty="0" smtClean="0">
                <a:solidFill>
                  <a:srgbClr val="C00000"/>
                </a:solidFill>
              </a:rPr>
              <a:t>R – OH </a:t>
            </a:r>
            <a:r>
              <a:rPr lang="cs-CZ" b="1" dirty="0" smtClean="0"/>
              <a:t>)</a:t>
            </a:r>
          </a:p>
          <a:p>
            <a:r>
              <a:rPr lang="cs-CZ" b="1" dirty="0" smtClean="0"/>
              <a:t> NEBO </a:t>
            </a:r>
            <a:r>
              <a:rPr lang="cs-CZ" b="1" dirty="0" smtClean="0">
                <a:solidFill>
                  <a:srgbClr val="002060"/>
                </a:solidFill>
              </a:rPr>
              <a:t>FENOLY</a:t>
            </a:r>
            <a:r>
              <a:rPr lang="cs-CZ" b="1" dirty="0" smtClean="0"/>
              <a:t> = SKUPINA (</a:t>
            </a:r>
            <a:r>
              <a:rPr lang="cs-CZ" b="1" dirty="0" smtClean="0">
                <a:solidFill>
                  <a:srgbClr val="002060"/>
                </a:solidFill>
              </a:rPr>
              <a:t>Ar –OH</a:t>
            </a:r>
            <a:r>
              <a:rPr lang="cs-CZ" b="1" dirty="0" smtClean="0"/>
              <a:t>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58513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3400" b="0" i="0" dirty="0" smtClean="0">
                <a:solidFill>
                  <a:schemeClr val="tx1"/>
                </a:solidFill>
                <a:latin typeface="Arial"/>
                <a:ea typeface="+mj-ea"/>
                <a:cs typeface="+mj-cs"/>
              </a:rPr>
              <a:t>ALKOHOLY</a:t>
            </a:r>
            <a:endParaRPr lang="cs-CZ" sz="3400" b="0" i="0" dirty="0">
              <a:solidFill>
                <a:schemeClr val="tx1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1714500"/>
            <a:ext cx="4752109" cy="46862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74320" indent="-274320" algn="l" defTabSz="914400">
              <a:spcBef>
                <a:spcPts val="2200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endParaRPr lang="cs-CZ" sz="2200" b="1" dirty="0" smtClean="0">
              <a:solidFill>
                <a:schemeClr val="bg2"/>
              </a:solidFill>
              <a:latin typeface="Arial"/>
            </a:endParaRPr>
          </a:p>
          <a:p>
            <a:pPr marL="274320" indent="-274320" algn="l" defTabSz="914400">
              <a:spcBef>
                <a:spcPts val="2200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cs-CZ" sz="2200" b="1" dirty="0" smtClean="0">
                <a:solidFill>
                  <a:schemeClr val="bg2"/>
                </a:solidFill>
                <a:latin typeface="Arial"/>
              </a:rPr>
              <a:t>Jsou deriváty uhlovodíků, které mají ve své molekule vázány hydroxylovou skupinu – OH.</a:t>
            </a:r>
          </a:p>
          <a:p>
            <a:pPr marL="274320" indent="-274320" algn="l" defTabSz="914400">
              <a:spcBef>
                <a:spcPts val="2200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cs-CZ" sz="2200" b="1" dirty="0" smtClean="0">
                <a:solidFill>
                  <a:schemeClr val="bg2"/>
                </a:solidFill>
                <a:latin typeface="Arial"/>
              </a:rPr>
              <a:t>Nejsou to aromatické látky.</a:t>
            </a:r>
          </a:p>
          <a:p>
            <a:pPr marL="274320" indent="-274320" algn="l" defTabSz="914400">
              <a:spcBef>
                <a:spcPts val="2200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cs-CZ" sz="2200" b="1" i="0" dirty="0" smtClean="0">
                <a:solidFill>
                  <a:schemeClr val="bg2"/>
                </a:solidFill>
                <a:latin typeface="Arial"/>
              </a:rPr>
              <a:t>Názvy těchto látek mají koncovku –</a:t>
            </a:r>
            <a:r>
              <a:rPr lang="cs-CZ" sz="2200" b="1" i="0" dirty="0" err="1" smtClean="0">
                <a:solidFill>
                  <a:schemeClr val="bg2"/>
                </a:solidFill>
                <a:latin typeface="Arial"/>
              </a:rPr>
              <a:t>ol</a:t>
            </a:r>
            <a:r>
              <a:rPr lang="cs-CZ" sz="2200" b="1" i="0" dirty="0" smtClean="0">
                <a:solidFill>
                  <a:schemeClr val="bg2"/>
                </a:solidFill>
                <a:latin typeface="Arial"/>
              </a:rPr>
              <a:t>.</a:t>
            </a:r>
          </a:p>
          <a:p>
            <a:pPr marL="274320" indent="-274320" algn="l" defTabSz="914400">
              <a:spcBef>
                <a:spcPts val="2200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cs-CZ" sz="2200" b="1" dirty="0" smtClean="0">
                <a:solidFill>
                  <a:schemeClr val="bg2"/>
                </a:solidFill>
                <a:latin typeface="Arial"/>
              </a:rPr>
              <a:t>Mají velký význam pro průmysl.</a:t>
            </a:r>
          </a:p>
          <a:p>
            <a:pPr marL="274320" indent="-274320" algn="l" defTabSz="914400">
              <a:spcBef>
                <a:spcPts val="2200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cs-CZ" sz="2200" b="1" i="0" dirty="0" smtClean="0">
                <a:solidFill>
                  <a:schemeClr val="bg2"/>
                </a:solidFill>
                <a:latin typeface="Arial"/>
              </a:rPr>
              <a:t>Nejznámější z nich je etanol, pro širokou paletu použití.</a:t>
            </a:r>
            <a:endParaRPr lang="cs-CZ" sz="2200" b="1" i="0" dirty="0">
              <a:solidFill>
                <a:schemeClr val="bg2"/>
              </a:solidFill>
              <a:latin typeface="Arial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133513" y="1744394"/>
            <a:ext cx="5894363" cy="44012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u="sng" dirty="0" smtClean="0"/>
              <a:t>ROZEZNÁVÁME TŘI TYPY ALKOHOLŮ*:</a:t>
            </a:r>
          </a:p>
          <a:p>
            <a:endParaRPr lang="cs-CZ" sz="2000" b="1" u="sng" dirty="0" smtClean="0"/>
          </a:p>
          <a:p>
            <a:pPr marL="342900" indent="-342900">
              <a:buAutoNum type="arabicParenR"/>
            </a:pPr>
            <a:r>
              <a:rPr lang="cs-CZ" sz="2000" b="1" dirty="0" smtClean="0"/>
              <a:t>PRIMÁRNÍ ALKOHOL       =  </a:t>
            </a:r>
            <a:r>
              <a:rPr lang="cs-CZ" sz="2000" b="1" dirty="0" smtClean="0">
                <a:solidFill>
                  <a:srgbClr val="FF0000"/>
                </a:solidFill>
              </a:rPr>
              <a:t>R – CH</a:t>
            </a:r>
            <a:r>
              <a:rPr lang="cs-CZ" sz="2000" b="1" baseline="-25000" dirty="0" smtClean="0">
                <a:solidFill>
                  <a:srgbClr val="FF0000"/>
                </a:solidFill>
              </a:rPr>
              <a:t>2</a:t>
            </a:r>
            <a:r>
              <a:rPr lang="cs-CZ" sz="2000" b="1" dirty="0" smtClean="0">
                <a:solidFill>
                  <a:srgbClr val="FF0000"/>
                </a:solidFill>
              </a:rPr>
              <a:t> – OH</a:t>
            </a:r>
          </a:p>
          <a:p>
            <a:pPr marL="342900" indent="-342900">
              <a:buAutoNum type="arabicParenR"/>
            </a:pPr>
            <a:endParaRPr lang="cs-CZ" sz="2000" b="1" dirty="0"/>
          </a:p>
          <a:p>
            <a:pPr marL="342900" indent="-342900">
              <a:buAutoNum type="arabicParenR"/>
            </a:pPr>
            <a:r>
              <a:rPr lang="cs-CZ" sz="2000" b="1" dirty="0" smtClean="0"/>
              <a:t>SEKUNDÁRNÍ ALKOHOL =  </a:t>
            </a:r>
            <a:r>
              <a:rPr lang="cs-CZ" sz="2000" b="1" dirty="0" smtClean="0">
                <a:solidFill>
                  <a:srgbClr val="FF0000"/>
                </a:solidFill>
              </a:rPr>
              <a:t>R</a:t>
            </a:r>
            <a:r>
              <a:rPr lang="cs-CZ" sz="2000" b="1" baseline="-25000" dirty="0" smtClean="0">
                <a:solidFill>
                  <a:srgbClr val="FF0000"/>
                </a:solidFill>
              </a:rPr>
              <a:t>1</a:t>
            </a:r>
            <a:r>
              <a:rPr lang="cs-CZ" sz="2000" b="1" dirty="0" smtClean="0">
                <a:solidFill>
                  <a:srgbClr val="FF0000"/>
                </a:solidFill>
              </a:rPr>
              <a:t> – CH – OH</a:t>
            </a:r>
          </a:p>
          <a:p>
            <a:r>
              <a:rPr lang="cs-CZ" sz="2000" b="1" dirty="0" smtClean="0">
                <a:solidFill>
                  <a:srgbClr val="FF0000"/>
                </a:solidFill>
              </a:rPr>
              <a:t>                                                              |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</a:rPr>
              <a:t>                                                            R</a:t>
            </a:r>
            <a:r>
              <a:rPr lang="cs-CZ" sz="2000" b="1" baseline="-250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cs-CZ" sz="2000" b="1" dirty="0" smtClean="0"/>
              <a:t>                                                          </a:t>
            </a:r>
          </a:p>
          <a:p>
            <a:r>
              <a:rPr lang="cs-CZ" sz="2000" b="1" dirty="0" smtClean="0">
                <a:solidFill>
                  <a:srgbClr val="FF0000"/>
                </a:solidFill>
              </a:rPr>
              <a:t>                                                               R</a:t>
            </a:r>
            <a:r>
              <a:rPr lang="cs-CZ" sz="2000" b="1" baseline="-25000" dirty="0" smtClean="0">
                <a:solidFill>
                  <a:srgbClr val="FF0000"/>
                </a:solidFill>
              </a:rPr>
              <a:t>3</a:t>
            </a:r>
          </a:p>
          <a:p>
            <a:r>
              <a:rPr lang="cs-CZ" sz="2000" b="1" baseline="-25000" dirty="0">
                <a:solidFill>
                  <a:srgbClr val="FF0000"/>
                </a:solidFill>
              </a:rPr>
              <a:t> </a:t>
            </a:r>
            <a:r>
              <a:rPr lang="cs-CZ" sz="2000" b="1" baseline="-25000" dirty="0" smtClean="0">
                <a:solidFill>
                  <a:srgbClr val="FF0000"/>
                </a:solidFill>
              </a:rPr>
              <a:t>                           </a:t>
            </a:r>
            <a:r>
              <a:rPr lang="cs-CZ" sz="2000" b="1" dirty="0" smtClean="0">
                <a:solidFill>
                  <a:srgbClr val="FF0000"/>
                </a:solidFill>
              </a:rPr>
              <a:t>                                             |</a:t>
            </a:r>
          </a:p>
          <a:p>
            <a:r>
              <a:rPr lang="cs-CZ" sz="2000" b="1" dirty="0" smtClean="0">
                <a:solidFill>
                  <a:schemeClr val="bg2"/>
                </a:solidFill>
              </a:rPr>
              <a:t>3) TERCIÁLNÍ ALKOHOL      =    </a:t>
            </a:r>
            <a:r>
              <a:rPr lang="cs-CZ" sz="2000" b="1" dirty="0" smtClean="0">
                <a:solidFill>
                  <a:srgbClr val="FF0000"/>
                </a:solidFill>
              </a:rPr>
              <a:t>R</a:t>
            </a:r>
            <a:r>
              <a:rPr lang="cs-CZ" sz="2000" b="1" baseline="-25000" dirty="0" smtClean="0">
                <a:solidFill>
                  <a:srgbClr val="FF0000"/>
                </a:solidFill>
              </a:rPr>
              <a:t>1</a:t>
            </a:r>
            <a:r>
              <a:rPr lang="cs-CZ" sz="2000" b="1" dirty="0" smtClean="0">
                <a:solidFill>
                  <a:srgbClr val="FF0000"/>
                </a:solidFill>
              </a:rPr>
              <a:t> -  C - OH                                                       </a:t>
            </a:r>
            <a:endParaRPr lang="cs-CZ" sz="2000" b="1" dirty="0">
              <a:solidFill>
                <a:srgbClr val="FF0000"/>
              </a:solidFill>
            </a:endParaRPr>
          </a:p>
          <a:p>
            <a:r>
              <a:rPr lang="cs-CZ" sz="2000" b="1" dirty="0" smtClean="0">
                <a:solidFill>
                  <a:srgbClr val="FF0000"/>
                </a:solidFill>
              </a:rPr>
              <a:t>                                                                |</a:t>
            </a:r>
          </a:p>
          <a:p>
            <a:r>
              <a:rPr lang="cs-CZ" sz="2000" b="1" dirty="0" smtClean="0">
                <a:solidFill>
                  <a:srgbClr val="FF0000"/>
                </a:solidFill>
              </a:rPr>
              <a:t>                                                               R</a:t>
            </a:r>
            <a:r>
              <a:rPr lang="cs-CZ" sz="2000" b="1" baseline="-250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cs-CZ" sz="2000" b="1" baseline="-25000" dirty="0">
                <a:solidFill>
                  <a:srgbClr val="FF0000"/>
                </a:solidFill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</a:rPr>
              <a:t> * POUŽITY STRUKTURNÍ VZORCE LÁTEK.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6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dirty="0" smtClean="0">
                <a:latin typeface="Arial"/>
              </a:rPr>
              <a:t>VLASTNOSTI  A  POUŽITÍ</a:t>
            </a:r>
            <a:endParaRPr lang="cs-CZ" sz="3400" b="0" i="0" dirty="0">
              <a:solidFill>
                <a:schemeClr val="tx1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1223889"/>
            <a:ext cx="10058400" cy="4948311"/>
          </a:xfrm>
          <a:ln w="28575"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74320" indent="-274320" algn="l" defTabSz="914400">
              <a:spcBef>
                <a:spcPts val="2200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cs-CZ" b="1" dirty="0" smtClean="0">
                <a:solidFill>
                  <a:schemeClr val="bg2"/>
                </a:solidFill>
                <a:latin typeface="Arial"/>
              </a:rPr>
              <a:t>Jsou to často se vyskytující látky, zvláště pak jejich estery.</a:t>
            </a:r>
          </a:p>
          <a:p>
            <a:pPr marL="274320" indent="-274320" algn="l" defTabSz="914400">
              <a:spcBef>
                <a:spcPts val="2200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cs-CZ" b="1" dirty="0" smtClean="0">
                <a:solidFill>
                  <a:schemeClr val="bg2"/>
                </a:solidFill>
                <a:latin typeface="Arial"/>
              </a:rPr>
              <a:t>Dle skupiny, která je navázána na jejich hydroxylovou skupinu je můžeme dělit i na acyklické a cyklické, nebo podle počtu skupin –OH v molekule na primární (jedna skupina), sekundární (dvě skupiny atd.).</a:t>
            </a:r>
          </a:p>
          <a:p>
            <a:pPr marL="274320" indent="-274320" algn="l" defTabSz="914400">
              <a:spcBef>
                <a:spcPts val="2200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cs-CZ" sz="2200" b="1" i="0" dirty="0" smtClean="0">
                <a:solidFill>
                  <a:schemeClr val="bg2"/>
                </a:solidFill>
                <a:latin typeface="Arial"/>
              </a:rPr>
              <a:t>Získávají se buď kvašením (</a:t>
            </a:r>
            <a:r>
              <a:rPr lang="cs-CZ" sz="2200" b="1" i="0" dirty="0" err="1" smtClean="0">
                <a:solidFill>
                  <a:schemeClr val="bg2"/>
                </a:solidFill>
                <a:latin typeface="Arial"/>
              </a:rPr>
              <a:t>ethanol</a:t>
            </a:r>
            <a:r>
              <a:rPr lang="cs-CZ" sz="2200" b="1" i="0" dirty="0" smtClean="0">
                <a:solidFill>
                  <a:schemeClr val="bg2"/>
                </a:solidFill>
                <a:latin typeface="Arial"/>
              </a:rPr>
              <a:t>), nebo hydrogenací fenolů (</a:t>
            </a:r>
            <a:r>
              <a:rPr lang="cs-CZ" sz="2200" b="1" i="0" dirty="0" err="1" smtClean="0">
                <a:solidFill>
                  <a:schemeClr val="bg2"/>
                </a:solidFill>
                <a:latin typeface="Arial"/>
              </a:rPr>
              <a:t>cyklohexanol</a:t>
            </a:r>
            <a:r>
              <a:rPr lang="cs-CZ" sz="2200" b="1" i="0" dirty="0" smtClean="0">
                <a:solidFill>
                  <a:schemeClr val="bg2"/>
                </a:solidFill>
                <a:latin typeface="Arial"/>
              </a:rPr>
              <a:t>), či hydrolýzou </a:t>
            </a:r>
            <a:r>
              <a:rPr lang="cs-CZ" sz="2200" b="1" i="0" dirty="0" err="1" smtClean="0">
                <a:solidFill>
                  <a:schemeClr val="bg2"/>
                </a:solidFill>
                <a:latin typeface="Arial"/>
              </a:rPr>
              <a:t>halogenderivátů</a:t>
            </a:r>
            <a:r>
              <a:rPr lang="cs-CZ" sz="2200" b="1" i="0" dirty="0" smtClean="0">
                <a:solidFill>
                  <a:schemeClr val="bg2"/>
                </a:solidFill>
                <a:latin typeface="Arial"/>
              </a:rPr>
              <a:t>.</a:t>
            </a:r>
          </a:p>
          <a:p>
            <a:pPr marL="274320" indent="-274320" algn="l" defTabSz="914400">
              <a:spcBef>
                <a:spcPts val="2200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cs-CZ" b="1" dirty="0" smtClean="0">
                <a:solidFill>
                  <a:schemeClr val="bg2"/>
                </a:solidFill>
                <a:latin typeface="Arial"/>
              </a:rPr>
              <a:t>Používají se např. jako rozpouštědla, v potravinářství, při výrobě umělých hmot, pro výrobu léčiv apod.</a:t>
            </a:r>
          </a:p>
          <a:p>
            <a:pPr marL="274320" indent="-274320" algn="l" defTabSz="914400">
              <a:spcBef>
                <a:spcPts val="2200"/>
              </a:spcBef>
              <a:buClr>
                <a:schemeClr val="tx1">
                  <a:lumMod val="65000"/>
                </a:schemeClr>
              </a:buClr>
              <a:buFont typeface="Arial"/>
              <a:buChar char="•"/>
            </a:pPr>
            <a:r>
              <a:rPr lang="cs-CZ" sz="2200" b="1" i="0" dirty="0" smtClean="0">
                <a:solidFill>
                  <a:schemeClr val="bg2"/>
                </a:solidFill>
                <a:latin typeface="Arial"/>
              </a:rPr>
              <a:t>Alkoholy v sobě skrývají nebezpečí v podobě jejich konzumace. Např. častá spotřeba etanolu způsobuje závislost (alkoholismus). Chuťově podobná látka je </a:t>
            </a:r>
            <a:r>
              <a:rPr lang="cs-CZ" sz="2200" b="1" i="0" dirty="0" err="1" smtClean="0">
                <a:solidFill>
                  <a:schemeClr val="bg2"/>
                </a:solidFill>
                <a:latin typeface="Arial"/>
              </a:rPr>
              <a:t>methanol</a:t>
            </a:r>
            <a:r>
              <a:rPr lang="cs-CZ" sz="2200" b="1" i="0" dirty="0" smtClean="0">
                <a:solidFill>
                  <a:schemeClr val="bg2"/>
                </a:solidFill>
                <a:latin typeface="Arial"/>
              </a:rPr>
              <a:t>, který je prudce jedovatý. Zdraví škodlivé jsou i mnohé další alkoholy ( </a:t>
            </a:r>
            <a:r>
              <a:rPr lang="cs-CZ" sz="2200" b="1" i="0" dirty="0" err="1" smtClean="0">
                <a:solidFill>
                  <a:schemeClr val="bg2"/>
                </a:solidFill>
                <a:latin typeface="Arial"/>
              </a:rPr>
              <a:t>ethylen</a:t>
            </a:r>
            <a:r>
              <a:rPr lang="cs-CZ" sz="2200" b="1" i="0" dirty="0" smtClean="0">
                <a:solidFill>
                  <a:schemeClr val="bg2"/>
                </a:solidFill>
                <a:latin typeface="Arial"/>
              </a:rPr>
              <a:t> glykol, glycerol apod.)</a:t>
            </a:r>
            <a:endParaRPr lang="cs-CZ" sz="2200" b="1" i="0" dirty="0">
              <a:solidFill>
                <a:schemeClr val="bg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515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b="1" u="sng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OTRAVA  ALKOHOLEM</a:t>
            </a:r>
            <a:endParaRPr lang="cs-CZ" sz="3400" b="1" i="0" u="sng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945045"/>
              </p:ext>
            </p:extLst>
          </p:nvPr>
        </p:nvGraphicFramePr>
        <p:xfrm>
          <a:off x="1066800" y="1714500"/>
          <a:ext cx="10058400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Klíma\AppData\Local\Microsoft\Windows\Temporary Internet Files\Content.IE5\47YIB2PR\MM900297113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298" y="448701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76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651282-0938-422C-9E95-11E748D01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BD651282-0938-422C-9E95-11E748D01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161E6A-A933-4F26-AC69-DB5355D2D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7C161E6A-A933-4F26-AC69-DB5355D2DF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1B566-F93C-4932-9C27-2AC260B10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9B31B566-F93C-4932-9C27-2AC260B106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1D68AB-B350-4D5C-AB6A-ABC40C2D8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4">
                                            <p:graphicEl>
                                              <a:dgm id="{571D68AB-B350-4D5C-AB6A-ABC40C2D89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127000"/>
            <a:ext cx="3209778" cy="1097280"/>
          </a:xfrm>
        </p:spPr>
        <p:txBody>
          <a:bodyPr/>
          <a:lstStyle/>
          <a:p>
            <a:r>
              <a:rPr lang="cs-CZ" dirty="0" smtClean="0"/>
              <a:t>ETHANOL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8325" y="924631"/>
            <a:ext cx="5291797" cy="510274"/>
          </a:xfrm>
        </p:spPr>
        <p:txBody>
          <a:bodyPr/>
          <a:lstStyle/>
          <a:p>
            <a:r>
              <a:rPr lang="cs-CZ" dirty="0" smtClean="0"/>
              <a:t>HOVOROVĚ  LÍH  NEBO ALKOHOL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3046" y="1856935"/>
            <a:ext cx="5725551" cy="4684541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b="1" dirty="0" smtClean="0"/>
              <a:t>Je to bezbarvá kapalina s charakteristickým zápachem.</a:t>
            </a:r>
          </a:p>
          <a:p>
            <a:r>
              <a:rPr lang="cs-CZ" b="1" dirty="0" smtClean="0"/>
              <a:t>Je snadno zápalný.</a:t>
            </a:r>
          </a:p>
          <a:p>
            <a:r>
              <a:rPr lang="cs-CZ" b="1" dirty="0"/>
              <a:t>Připravuje se </a:t>
            </a:r>
            <a:r>
              <a:rPr lang="cs-CZ" b="1" dirty="0" err="1"/>
              <a:t>kašením</a:t>
            </a:r>
            <a:r>
              <a:rPr lang="cs-CZ" b="1" dirty="0"/>
              <a:t> pomocí kvasinek z cukrů.</a:t>
            </a:r>
          </a:p>
          <a:p>
            <a:r>
              <a:rPr lang="cs-CZ" b="1" dirty="0" smtClean="0"/>
              <a:t>Základní součást alkoholických nápojů.</a:t>
            </a:r>
          </a:p>
          <a:p>
            <a:r>
              <a:rPr lang="cs-CZ" b="1" dirty="0" smtClean="0"/>
              <a:t>Další použití je jako rozpouštědlo, přídavek do pohonných hmot, do kosmetice, k dezinfekci, k výrobě čistících prostředků atd.</a:t>
            </a:r>
            <a:endParaRPr lang="cs-CZ" b="1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018628" y="0"/>
            <a:ext cx="4754880" cy="267287"/>
          </a:xfrm>
        </p:spPr>
        <p:txBody>
          <a:bodyPr anchor="t">
            <a:noAutofit/>
          </a:bodyPr>
          <a:lstStyle/>
          <a:p>
            <a:pPr algn="ctr">
              <a:lnSpc>
                <a:spcPct val="250000"/>
              </a:lnSpc>
            </a:pPr>
            <a:r>
              <a:rPr lang="cs-CZ" sz="2800" b="1" dirty="0" smtClean="0">
                <a:solidFill>
                  <a:srgbClr val="FF0000"/>
                </a:solidFill>
              </a:rPr>
              <a:t>CH</a:t>
            </a:r>
            <a:r>
              <a:rPr lang="cs-CZ" sz="2800" b="1" baseline="-25000" dirty="0" smtClean="0">
                <a:solidFill>
                  <a:srgbClr val="FF0000"/>
                </a:solidFill>
              </a:rPr>
              <a:t>3</a:t>
            </a:r>
            <a:r>
              <a:rPr lang="cs-CZ" sz="2800" b="1" dirty="0" smtClean="0">
                <a:solidFill>
                  <a:srgbClr val="FF0000"/>
                </a:solidFill>
              </a:rPr>
              <a:t>- CH</a:t>
            </a:r>
            <a:r>
              <a:rPr lang="cs-CZ" sz="2800" b="1" baseline="-25000" dirty="0" smtClean="0">
                <a:solidFill>
                  <a:srgbClr val="FF0000"/>
                </a:solidFill>
              </a:rPr>
              <a:t>2</a:t>
            </a:r>
            <a:r>
              <a:rPr lang="cs-CZ" sz="2800" b="1" dirty="0" smtClean="0">
                <a:solidFill>
                  <a:srgbClr val="FF0000"/>
                </a:solidFill>
              </a:rPr>
              <a:t>- OH</a:t>
            </a:r>
            <a:endParaRPr lang="cs-CZ" sz="2800" b="1" dirty="0">
              <a:solidFill>
                <a:srgbClr val="FF0000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16" y="1654444"/>
            <a:ext cx="4617398" cy="3687762"/>
          </a:xfrm>
          <a:effectLst>
            <a:reflection blurRad="6350" stA="50000" endA="300" endPos="90000" dir="5400000" sy="-100000" algn="bl" rotWithShape="0"/>
          </a:effectLst>
        </p:spPr>
      </p:pic>
      <p:sp>
        <p:nvSpPr>
          <p:cNvPr id="8" name="TextovéPole 7"/>
          <p:cNvSpPr txBox="1"/>
          <p:nvPr/>
        </p:nvSpPr>
        <p:spPr>
          <a:xfrm>
            <a:off x="6879102" y="5584874"/>
            <a:ext cx="4942379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ETHANOL – KALOTOVÝ MODEL MOLEKULY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242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 animBg="1"/>
      <p:bldP spid="5" grpId="0" build="p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FENOLY</a:t>
            </a:r>
            <a:endParaRPr lang="cs-CZ" b="1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0" y="1748020"/>
            <a:ext cx="8769152" cy="47091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>
            <a:lvl1pPr marL="274320" indent="-274320" algn="l" defTabSz="914400" rtl="0" eaLnBrk="1" latinLnBrk="0" hangingPunct="1">
              <a:spcBef>
                <a:spcPts val="22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ts val="1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ts val="12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ts val="10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17320" indent="-228600" algn="l" defTabSz="914400" rtl="0" eaLnBrk="1" latinLnBrk="0" hangingPunct="1">
              <a:spcBef>
                <a:spcPts val="8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65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Jsou to deriváty uhlovodíků, ve kterých je hydroxylová skupina uhlovodíkový zbytek </a:t>
            </a:r>
            <a:r>
              <a:rPr lang="cs-CZ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arenů</a:t>
            </a:r>
            <a:r>
              <a:rPr lang="cs-CZ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cs-CZ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(aromatických látek).</a:t>
            </a:r>
          </a:p>
          <a:p>
            <a:r>
              <a:rPr lang="cs-CZ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Nejznámější z nich je fenol.</a:t>
            </a:r>
          </a:p>
          <a:p>
            <a:r>
              <a:rPr lang="cs-CZ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Fenoly mohou mít dvě nebo více hydrox</a:t>
            </a:r>
            <a:r>
              <a:rPr lang="cs-CZ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y</a:t>
            </a:r>
            <a:r>
              <a:rPr lang="cs-CZ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lových skupin vázaných na jedno nebo více aromatických sloučenin.</a:t>
            </a:r>
          </a:p>
          <a:p>
            <a:r>
              <a:rPr lang="cs-CZ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Přesto, že jsou obdobou alkoholů, mají rozdílné vlastnosti.</a:t>
            </a:r>
          </a:p>
          <a:p>
            <a:r>
              <a:rPr lang="cs-CZ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Jsou kyselé.</a:t>
            </a:r>
            <a:endParaRPr lang="cs-CZ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39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FENOL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7988" y="2122463"/>
            <a:ext cx="10058400" cy="4457700"/>
          </a:xfrm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/>
              <a:t>Je to jedovatá pevná látka, bezbarvá, krystalická, sladkého zápachu.</a:t>
            </a:r>
          </a:p>
          <a:p>
            <a:r>
              <a:rPr lang="cs-CZ" b="1" dirty="0" smtClean="0"/>
              <a:t>Chemický vzorec </a:t>
            </a:r>
            <a:r>
              <a:rPr lang="cs-CZ" b="1" dirty="0" smtClean="0">
                <a:solidFill>
                  <a:srgbClr val="00B0F0"/>
                </a:solidFill>
                <a:hlinkClick r:id="rId2" action="ppaction://hlinkfile" tooltip="Uhlík"/>
              </a:rPr>
              <a:t>C</a:t>
            </a:r>
            <a:r>
              <a:rPr lang="cs-CZ" b="1" baseline="-25000" dirty="0" smtClean="0">
                <a:solidFill>
                  <a:srgbClr val="00B0F0"/>
                </a:solidFill>
              </a:rPr>
              <a:t>6</a:t>
            </a:r>
            <a:r>
              <a:rPr lang="cs-CZ" b="1" dirty="0" smtClean="0">
                <a:solidFill>
                  <a:srgbClr val="00B0F0"/>
                </a:solidFill>
                <a:hlinkClick r:id="rId3" action="ppaction://hlinkfile" tooltip="Vodík"/>
              </a:rPr>
              <a:t>H</a:t>
            </a:r>
            <a:r>
              <a:rPr lang="cs-CZ" b="1" baseline="-25000" dirty="0" smtClean="0">
                <a:solidFill>
                  <a:srgbClr val="00B0F0"/>
                </a:solidFill>
              </a:rPr>
              <a:t>5</a:t>
            </a:r>
            <a:r>
              <a:rPr lang="cs-CZ" b="1" dirty="0" smtClean="0">
                <a:solidFill>
                  <a:srgbClr val="00B0F0"/>
                </a:solidFill>
                <a:hlinkClick r:id="rId4" action="ppaction://hlinkfile" tooltip="Kyslík"/>
              </a:rPr>
              <a:t>O</a:t>
            </a:r>
            <a:r>
              <a:rPr lang="cs-CZ" b="1" dirty="0" smtClean="0">
                <a:solidFill>
                  <a:srgbClr val="00B0F0"/>
                </a:solidFill>
              </a:rPr>
              <a:t>H</a:t>
            </a:r>
            <a:r>
              <a:rPr lang="cs-CZ" b="1" dirty="0" smtClean="0"/>
              <a:t> a jeho molekula obsahuje jednu hydroxylovou skupinu vázanou na benzenové jádro.</a:t>
            </a:r>
          </a:p>
          <a:p>
            <a:r>
              <a:rPr lang="cs-CZ" b="1" dirty="0" smtClean="0"/>
              <a:t>Fenoly se v přírodě běžně vyskytují např. v listech rostlin (ochrana proti býložravcům).</a:t>
            </a:r>
          </a:p>
          <a:p>
            <a:r>
              <a:rPr lang="cs-CZ" b="1" dirty="0" smtClean="0"/>
              <a:t>Vyrábí se oxidací benzenu či redukcí kyseliny benzoové.</a:t>
            </a:r>
          </a:p>
          <a:p>
            <a:r>
              <a:rPr lang="cs-CZ" b="1" dirty="0" smtClean="0"/>
              <a:t>Používá se v nemocnicích pro své antiseptické účinky, dále pro výrobu léčiv, herbicidů, výroba kosmetiky apod.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084" y="147344"/>
            <a:ext cx="2857500" cy="1724025"/>
          </a:xfrm>
          <a:prstGeom prst="roundRect">
            <a:avLst>
              <a:gd name="adj" fmla="val 8594"/>
            </a:avLst>
          </a:prstGeom>
          <a:solidFill>
            <a:srgbClr val="FFFF00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7806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Použití fenolů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1066800" y="1714500"/>
            <a:ext cx="8260080" cy="44577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Některé fenoly jsou baktericidní a používají se při  výrobě dezinfekčních přípravků. </a:t>
            </a:r>
          </a:p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Mají vliv na činnost hormonů u žen i mužů.</a:t>
            </a:r>
          </a:p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Než čistý fenol častěji se využívají jeho deriváty.  Používají se v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v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 potravinářství,  na výrobu výbušnin, jako pH indikátor, v lékařství apod.</a:t>
            </a:r>
          </a:p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Mnohé z nich se také využívají v laboratořích, chemickém průmyslu, při výrobě plastů a zpracování dřeva.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30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theme/theme1.xml><?xml version="1.0" encoding="utf-8"?>
<a:theme xmlns:a="http://schemas.openxmlformats.org/drawingml/2006/main" name="FENOLY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cienceProject_16x9_TP102922646.potx" id="{9340797F-BC64-4B48-AC3E-31DF8FDF2A51}" vid="{BF36432B-617A-4E0F-94BF-69B2D76617E1}"/>
    </a:ext>
  </a:extLst>
</a:theme>
</file>

<file path=ppt/theme/theme2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2993B34-2A1E-4D69-B46F-FD7F62543E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FENOLY</Template>
  <TotalTime>0</TotalTime>
  <Words>604</Words>
  <Application>Microsoft Office PowerPoint</Application>
  <PresentationFormat>Vlastní</PresentationFormat>
  <Paragraphs>85</Paragraphs>
  <Slides>11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FENOLY</vt:lpstr>
      <vt:lpstr>Microsoft PowerPoint Slide</vt:lpstr>
      <vt:lpstr>DERIVÁTY UHLOVODÍKŮ</vt:lpstr>
      <vt:lpstr>DĚLENÍ KYSLÍKATÝCH UHLOVODÍKŮ</vt:lpstr>
      <vt:lpstr>ALKOHOLY</vt:lpstr>
      <vt:lpstr>VLASTNOSTI  A  POUŽITÍ</vt:lpstr>
      <vt:lpstr>OTRAVA  ALKOHOLEM</vt:lpstr>
      <vt:lpstr>ETHANOL </vt:lpstr>
      <vt:lpstr>FENOLY</vt:lpstr>
      <vt:lpstr>FENOL</vt:lpstr>
      <vt:lpstr>Použití fenolů</vt:lpstr>
      <vt:lpstr>Prezentace aplikace PowerPoint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2013-07-12T13:29:14Z</dcterms:created>
  <dcterms:modified xsi:type="dcterms:W3CDTF">2013-08-26T17:48:22Z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TC029226479991</vt:lpwstr>
  </property>
</Properties>
</file>